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49" r:id="rId5"/>
  </p:sldMasterIdLst>
  <p:notesMasterIdLst>
    <p:notesMasterId r:id="rId8"/>
  </p:notesMasterIdLst>
  <p:handoutMasterIdLst>
    <p:handoutMasterId r:id="rId9"/>
  </p:handoutMasterIdLst>
  <p:sldIdLst>
    <p:sldId id="408" r:id="rId6"/>
    <p:sldId id="41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956" autoAdjust="0"/>
  </p:normalViewPr>
  <p:slideViewPr>
    <p:cSldViewPr>
      <p:cViewPr>
        <p:scale>
          <a:sx n="110" d="100"/>
          <a:sy n="110" d="100"/>
        </p:scale>
        <p:origin x="-16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1B6877E-2031-44CF-B1BD-A136941AF398}" type="datetimeFigureOut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244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4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CEFC8E1-13E8-4734-A6B4-61E037EA34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7C90FA8-B959-441D-8893-53830F28B3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C90FA8-B959-441D-8893-53830F28B38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6175" y="685800"/>
            <a:ext cx="4572000" cy="342900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B4CBC-A0D0-4F2E-AB2D-FC4219B92F7E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26A67-04E9-4B0D-B965-678CA343D2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05293-87D7-45BC-91F7-6A5E82FF790A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7E89E-7F00-4CA3-8B5B-F6C4BB5794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A6697-B526-4B0D-885A-2AA18045F6B9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B9996-3E6D-4861-B84D-84DBCD115C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781F3-E167-4FC5-BF4A-B4EEAD8515BD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FCF7A-24E0-42B8-9115-02D34250C6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1769C-B4FA-4066-88D1-66E058AD7839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F731-25B6-4926-92F4-4BD98D63F6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8766-B19E-4628-926C-B3BB895EFB1C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53F6B-61DA-4A46-BB30-3E6966564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053E4-BDDB-433A-8823-66ABDE7F4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8D56F-4A5B-4F78-A703-981917ED0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A440B-E1D8-4AED-BE6E-1A3C5D1A7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1910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1910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BE80-28C2-4371-B2B2-2D16756BD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4A4E2-ADA6-40A7-8FBB-8EF395442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FADF7-D397-49FF-BEC9-50D9336B56EA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23CA5-5227-4763-A5ED-D29186773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88C89-0C41-4EEF-8C8D-C0897384D3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64BB8-C768-4E6D-BE0A-78164B6477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55ED-6A5C-4530-A244-F0CCABBF76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9099B-DB19-4821-8DCD-F95C522AE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58A85-8F05-41DD-8F1A-6B4E43200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06375"/>
            <a:ext cx="2133600" cy="5924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06375"/>
            <a:ext cx="6248400" cy="5924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F43D1-0C13-4C9C-AF3A-6AA7EA411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06375"/>
            <a:ext cx="8153400" cy="479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762000"/>
            <a:ext cx="8534400" cy="53689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FA917-3960-4D24-A106-47CF1C265C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4025-2712-41A8-81B0-F1513D711290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6B113-14C7-49A5-8CA3-02A13180A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ABFC2-7A9F-447E-A665-CA07A6CEA78F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DDF4A-5E13-4EA9-B323-A98C001D7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1DD3A-52F6-4891-8E9B-4DE0E67FC680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2B49-7BAA-47D4-9695-EDF479DE4A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13D4E-D04C-462D-BF34-E9D9B21E7629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C4E8E-9AA4-4EF8-8C74-04E7892539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A5AAC-3885-4B98-975E-ED951C8D0C37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68353-E0A9-4CA1-AD05-F8C71F1A60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9BCA2-D349-4E0D-9E5F-7781DA69AA64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01092-BE65-402B-B893-1ACC50FF89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CCF7C-BB2D-4A17-9657-C7D04F77709C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44072-963B-4FCB-B9E8-ECD0B6A8BC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90600"/>
            <a:ext cx="3581400" cy="5029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7D59F763-6CC0-47D9-A296-D8935C067038}" type="datetime1">
              <a:rPr lang="en-US"/>
              <a:pPr>
                <a:defRPr/>
              </a:pPr>
              <a:t>4/23/2012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91D7036B-0DC3-4E43-94CF-F87DAF2ACA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aramond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aramond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aramond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Garamond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943600"/>
            <a:ext cx="10668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baseline="-25000" dirty="0">
              <a:latin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7772400" y="152400"/>
            <a:ext cx="2133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fld id="{8355B041-F1B8-4AA2-9BBF-CC4A6B7DDD1B}" type="slidenum">
              <a:rPr lang="en-US" sz="1200" b="0">
                <a:solidFill>
                  <a:schemeClr val="bg1"/>
                </a:solidFill>
                <a:latin typeface="Avenir LT Std 45 Book" pitchFamily="34" charset="0"/>
              </a:rPr>
              <a:pPr algn="ctr" eaLnBrk="0" hangingPunct="0">
                <a:defRPr/>
              </a:pPr>
              <a:t>‹#›</a:t>
            </a:fld>
            <a:endParaRPr lang="en-US" sz="1200" b="0" dirty="0">
              <a:solidFill>
                <a:schemeClr val="bg1"/>
              </a:solidFill>
              <a:latin typeface="Avenir LT Std 45 Book" pitchFamily="34" charset="0"/>
            </a:endParaRP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06375"/>
            <a:ext cx="81534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762000"/>
            <a:ext cx="8534400" cy="536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3048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b="0" baseline="-25000">
                <a:solidFill>
                  <a:srgbClr val="4E6F19"/>
                </a:solidFill>
                <a:latin typeface="Avenir LT Std 65 Medium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AEE83C2-DC0E-49DF-A7B7-CB2343ED06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7" descr="method grey 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010400" y="6324600"/>
            <a:ext cx="2017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5pPr>
      <a:lvl6pPr marL="457200" algn="r" rtl="0" fontAlgn="base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6pPr>
      <a:lvl7pPr marL="914400" algn="r" rtl="0" fontAlgn="base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7pPr>
      <a:lvl8pPr marL="1371600" algn="r" rtl="0" fontAlgn="base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8pPr>
      <a:lvl9pPr marL="1828800" algn="r" rtl="0" fontAlgn="base">
        <a:spcBef>
          <a:spcPct val="0"/>
        </a:spcBef>
        <a:spcAft>
          <a:spcPct val="0"/>
        </a:spcAft>
        <a:defRPr sz="2400">
          <a:solidFill>
            <a:srgbClr val="4E6F19"/>
          </a:solidFill>
          <a:latin typeface="Avenir LT Std 45 Book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l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£"/>
        <a:defRPr sz="20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¢"/>
        <a:defRPr sz="24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Char char="•"/>
        <a:defRPr sz="14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"/>
        <a:defRPr sz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"/>
        <a:defRPr sz="1200">
          <a:solidFill>
            <a:srgbClr val="4D4D4D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"/>
        <a:defRPr sz="1200">
          <a:solidFill>
            <a:srgbClr val="4D4D4D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"/>
        <a:defRPr sz="1200">
          <a:solidFill>
            <a:srgbClr val="4D4D4D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50000"/>
        <a:buFont typeface="Wingdings" pitchFamily="2" charset="2"/>
        <a:buChar char=""/>
        <a:defRPr sz="1200">
          <a:solidFill>
            <a:srgbClr val="4D4D4D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5" Type="http://schemas.openxmlformats.org/officeDocument/2006/relationships/hyperlink" Target="mailto:john.doe@emai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87363"/>
          </a:xfrm>
        </p:spPr>
        <p:txBody>
          <a:bodyPr/>
          <a:lstStyle/>
          <a:p>
            <a:r>
              <a:rPr lang="en-US" sz="3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(Template) Insert Title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5657850" y="2500313"/>
            <a:ext cx="3257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Calibri" pitchFamily="34" charset="0"/>
              </a:rPr>
              <a:t>Insert Picture(s)/Charts here</a:t>
            </a:r>
          </a:p>
          <a:p>
            <a:pPr algn="ctr">
              <a:defRPr/>
            </a:pPr>
            <a:r>
              <a:rPr lang="en-US" sz="1600" b="0" dirty="0">
                <a:latin typeface="Calibri" pitchFamily="34" charset="0"/>
                <a:cs typeface="Calibri" pitchFamily="34" charset="0"/>
              </a:rPr>
              <a:t>500K Limit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76200" y="685800"/>
            <a:ext cx="5105400" cy="388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Product Type (Grocery, Dairy, Frozen, Bulk)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Maximum Delivered Unit Cost To Distributor 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4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(If cost is FOB, then freight must be estimated to arrive at what the distributor’s finished cost would be)</a:t>
            </a:r>
            <a:endParaRPr lang="en-US" sz="14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Maximum Unit Cost 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to WFM (maximum delivered unit cost from distributor + 8</a:t>
            </a: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% Markup) 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Suggested Retail Price 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Gross Margin %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Promotional Support Program (Total allowance in form of % and frequency of support)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Demo Support Program (# of Stores / Frequency)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Exclusivity (None, 60, 90, Control Label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Channel Strategy of Item (Conventional, Natural, Big Box Formats)</a:t>
            </a: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Manufacturer Launch Date 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(Month/Year)</a:t>
            </a: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52400" y="4800600"/>
            <a:ext cx="49530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Three compelling reasons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Sustainability / Efficacy/ Packaging / Facts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Other attributes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2559051" y="3535363"/>
            <a:ext cx="5395913" cy="1586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04800" y="4799012"/>
            <a:ext cx="4876800" cy="1588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52400" y="6553200"/>
            <a:ext cx="876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Vendor Contact Information (Manufacturer Company, Name, Email, Phone)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781800" y="5715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latin typeface="Calibri" pitchFamily="34" charset="0"/>
                <a:cs typeface="Calibri" pitchFamily="34" charset="0"/>
              </a:rPr>
              <a:t>Scannable</a:t>
            </a:r>
            <a:r>
              <a:rPr lang="en-US" sz="1600" b="0" dirty="0" smtClean="0">
                <a:latin typeface="Calibri" pitchFamily="34" charset="0"/>
                <a:cs typeface="Calibri" pitchFamily="34" charset="0"/>
              </a:rPr>
              <a:t> Bar  Code</a:t>
            </a:r>
            <a:endParaRPr lang="en-US" sz="1600" b="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152400" y="762000"/>
            <a:ext cx="5257800" cy="3429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Grocery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$2.62 (Cost to 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Distributor = (FOB</a:t>
            </a: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$2.22 + Freight: $0.40 Freight)</a:t>
            </a: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$2.85 (Cost +8%)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$4.79 (SRP) 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40.50% </a:t>
            </a: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GM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20% Allowance / Quarterly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75 Demo’s / Quarterly (300 Demo’s Total) 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90 </a:t>
            </a: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Day Exclusive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90 Day Exclusive to WFM, followed by one year in Natural Channel, and then open to all channels.</a:t>
            </a: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January 2013</a:t>
            </a: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endParaRPr lang="en-US" sz="1600" dirty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99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914400"/>
          </a:xfrm>
          <a:noFill/>
        </p:spPr>
        <p:txBody>
          <a:bodyPr/>
          <a:lstStyle/>
          <a:p>
            <a:pPr algn="ctr" eaLnBrk="1" hangingPunct="1"/>
            <a:r>
              <a:rPr lang="en-US" sz="3800" b="1" dirty="0" smtClean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Method’s WFM Exclusive Line Extension</a:t>
            </a:r>
            <a:endParaRPr lang="en-US" sz="3800" b="1" i="1" dirty="0" smtClean="0">
              <a:solidFill>
                <a:schemeClr val="bg2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250950"/>
            <a:ext cx="3243263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228600" y="4191000"/>
            <a:ext cx="5181600" cy="228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Multi Surface Cleaner and Dish Soap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Exclusive Ginger </a:t>
            </a: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Yuzu</a:t>
            </a: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 Scent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Natural Colors – No Synthetic Dyes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Biodegradable</a:t>
            </a:r>
          </a:p>
          <a:p>
            <a:pPr marL="171450" indent="-171450">
              <a:spcBef>
                <a:spcPct val="20000"/>
              </a:spcBef>
              <a:buClr>
                <a:schemeClr val="bg2"/>
              </a:buClr>
              <a:buSzPct val="50000"/>
              <a:buFont typeface="Wingdings" pitchFamily="2" charset="2"/>
              <a:buChar char="l"/>
            </a:pPr>
            <a:r>
              <a:rPr lang="en-US" sz="1600" dirty="0">
                <a:solidFill>
                  <a:schemeClr val="bg2"/>
                </a:solidFill>
                <a:latin typeface="Calibri" pitchFamily="34" charset="0"/>
                <a:cs typeface="Calibri" pitchFamily="34" charset="0"/>
              </a:rPr>
              <a:t>Bottles produced from 100% recycled plastic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879725" y="3673475"/>
            <a:ext cx="5213350" cy="0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304800" y="4189412"/>
            <a:ext cx="5105400" cy="1588"/>
          </a:xfrm>
          <a:prstGeom prst="line">
            <a:avLst/>
          </a:prstGeom>
          <a:solidFill>
            <a:schemeClr val="accent1"/>
          </a:solidFill>
          <a:ln w="25400" cap="rnd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5060950"/>
            <a:ext cx="8382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5060950"/>
            <a:ext cx="83820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52400" y="6553200"/>
            <a:ext cx="883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en-US" sz="1200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Method : John Doe : </a:t>
            </a:r>
            <a:r>
              <a:rPr lang="en-US" sz="1200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  <a:hlinkClick r:id="rId5"/>
              </a:rPr>
              <a:t>john.doe@email.com</a:t>
            </a:r>
            <a:r>
              <a:rPr lang="en-US" sz="1200" kern="0" dirty="0"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: 555.555.555</a:t>
            </a:r>
          </a:p>
        </p:txBody>
      </p:sp>
      <p:sp>
        <p:nvSpPr>
          <p:cNvPr id="11" name="TextBox 10"/>
          <p:cNvSpPr txBox="1"/>
          <p:nvPr/>
        </p:nvSpPr>
        <p:spPr>
          <a:xfrm rot="19292585">
            <a:off x="416656" y="313742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>
                    <a:lumMod val="75000"/>
                  </a:schemeClr>
                </a:solidFill>
              </a:rPr>
              <a:t>Example only !  Do not use this slide !</a:t>
            </a:r>
            <a:endParaRPr lang="en-US" sz="3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6_broker summit presentation2">
  <a:themeElements>
    <a:clrScheme name="1_2006_broker summit 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1_2006_broker summit presentation2">
      <a:majorFont>
        <a:latin typeface="Avenir LT Std 45 Book"/>
        <a:ea typeface="ＭＳ Ｐゴシック"/>
        <a:cs typeface="ＭＳ Ｐゴシック"/>
      </a:majorFont>
      <a:minorFont>
        <a:latin typeface="Avenir LT Std 45 Book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2006_broker summit 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6_broker summit presentation2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6_broker summit presentation2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6_broker summit presentation2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6_broker summit presentation2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6_broker summit presentation2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6_broker summit presentation2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6_broker summit presentation2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6_broker summit presentation2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A71B9C5175AA45A7426085EFF2C4AB" ma:contentTypeVersion="0" ma:contentTypeDescription="Create a new document." ma:contentTypeScope="" ma:versionID="5c7b1da8ba71ef77f0ffb4b6cf06d104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0A86835-CB10-4D78-9A0F-B9E9DA698F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4DE760B3-CFF4-4A34-A363-CC39BFAA4C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F96B1B-5230-4CB7-BCF4-CC0D4CA50B18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278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Garamond</vt:lpstr>
      <vt:lpstr>Avenir LT Std 45 Book</vt:lpstr>
      <vt:lpstr>ＭＳ Ｐゴシック</vt:lpstr>
      <vt:lpstr>Wingdings</vt:lpstr>
      <vt:lpstr>Avenir LT Std 65 Medium</vt:lpstr>
      <vt:lpstr>Calibri</vt:lpstr>
      <vt:lpstr>Default Design</vt:lpstr>
      <vt:lpstr>1_2006_broker summit presentation2</vt:lpstr>
      <vt:lpstr>(Template) Insert Title</vt:lpstr>
      <vt:lpstr>Method’s WFM Exclusive Line Extension</vt:lpstr>
    </vt:vector>
  </TitlesOfParts>
  <Company>Acosta Sales and Marketing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Acosta User</dc:creator>
  <cp:lastModifiedBy>dwight.richmond</cp:lastModifiedBy>
  <cp:revision>327</cp:revision>
  <dcterms:created xsi:type="dcterms:W3CDTF">2008-03-27T22:19:32Z</dcterms:created>
  <dcterms:modified xsi:type="dcterms:W3CDTF">2012-04-23T20:07:37Z</dcterms:modified>
</cp:coreProperties>
</file>